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sldIdLst>
    <p:sldId id="256" r:id="rId2"/>
    <p:sldId id="257" r:id="rId3"/>
    <p:sldId id="285" r:id="rId4"/>
    <p:sldId id="286" r:id="rId5"/>
    <p:sldId id="272" r:id="rId6"/>
    <p:sldId id="303" r:id="rId7"/>
    <p:sldId id="258" r:id="rId8"/>
    <p:sldId id="284" r:id="rId9"/>
    <p:sldId id="260" r:id="rId10"/>
    <p:sldId id="263" r:id="rId11"/>
    <p:sldId id="261" r:id="rId12"/>
    <p:sldId id="264" r:id="rId13"/>
    <p:sldId id="265" r:id="rId14"/>
    <p:sldId id="287" r:id="rId15"/>
    <p:sldId id="288" r:id="rId16"/>
    <p:sldId id="28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3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5/10/2020</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5/10/2020</a:t>
            </a:fld>
            <a:endParaRPr lang="en-US" dirty="0"/>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5/10/2020</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5/10/2020</a:t>
            </a:fld>
            <a:endParaRPr lang="en-US" dirty="0"/>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1"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5/10/2020</a:t>
            </a:fld>
            <a:endParaRPr lang="en-US" dirty="0"/>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9"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5/10/2020</a:t>
            </a:fld>
            <a:endParaRPr lang="en-US" dirty="0"/>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5/10/2020</a:t>
            </a:fld>
            <a:endParaRPr lang="en-US" dirty="0"/>
          </a:p>
        </p:txBody>
      </p:sp>
      <p:sp>
        <p:nvSpPr>
          <p:cNvPr id="3" name="Footer Placeholder 2"/>
          <p:cNvSpPr>
            <a:spLocks noGrp="1"/>
          </p:cNvSpPr>
          <p:nvPr>
            <p:ph type="ftr" sz="quarter" idx="3"/>
          </p:nvPr>
        </p:nvSpPr>
        <p:spPr>
          <a:xfrm rot="5400000">
            <a:off x="6990187"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614919"/>
            <a:ext cx="6172200" cy="713262"/>
          </a:xfrm>
        </p:spPr>
        <p:txBody>
          <a:bodyPr>
            <a:normAutofit/>
          </a:bodyPr>
          <a:lstStyle/>
          <a:p>
            <a:r>
              <a:rPr lang="en-US" dirty="0" smtClean="0">
                <a:solidFill>
                  <a:srgbClr val="C00000"/>
                </a:solidFill>
              </a:rPr>
              <a:t>Jurisprudence-II</a:t>
            </a:r>
            <a:endParaRPr lang="en-US" dirty="0">
              <a:solidFill>
                <a:srgbClr val="C00000"/>
              </a:solidFill>
            </a:endParaRPr>
          </a:p>
        </p:txBody>
      </p:sp>
      <p:sp>
        <p:nvSpPr>
          <p:cNvPr id="3" name="Subtitle 2"/>
          <p:cNvSpPr>
            <a:spLocks noGrp="1"/>
          </p:cNvSpPr>
          <p:nvPr>
            <p:ph type="subTitle" idx="1"/>
          </p:nvPr>
        </p:nvSpPr>
        <p:spPr/>
        <p:txBody>
          <a:bodyPr>
            <a:normAutofit/>
          </a:bodyPr>
          <a:lstStyle/>
          <a:p>
            <a:r>
              <a:rPr lang="en-US" dirty="0" smtClean="0"/>
              <a:t>Khyber Law College </a:t>
            </a:r>
          </a:p>
          <a:p>
            <a:r>
              <a:rPr lang="en-US" dirty="0" smtClean="0"/>
              <a:t>University of Peshawar</a:t>
            </a:r>
          </a:p>
          <a:p>
            <a:endParaRPr lang="en-US" dirty="0" smtClean="0"/>
          </a:p>
          <a:p>
            <a:endParaRPr lang="en-US" dirty="0"/>
          </a:p>
        </p:txBody>
      </p:sp>
      <p:sp>
        <p:nvSpPr>
          <p:cNvPr id="5" name="Rectangle 4"/>
          <p:cNvSpPr/>
          <p:nvPr/>
        </p:nvSpPr>
        <p:spPr>
          <a:xfrm>
            <a:off x="2286000" y="2967335"/>
            <a:ext cx="4572000" cy="923330"/>
          </a:xfrm>
          <a:prstGeom prst="rect">
            <a:avLst/>
          </a:prstGeom>
        </p:spPr>
        <p:txBody>
          <a:bodyPr>
            <a:spAutoFit/>
          </a:bodyPr>
          <a:lstStyle/>
          <a:p>
            <a:r>
              <a:rPr lang="en-US" dirty="0" smtClean="0"/>
              <a:t>Lecture:2</a:t>
            </a:r>
          </a:p>
          <a:p>
            <a:r>
              <a:rPr lang="en-US" dirty="0" smtClean="0"/>
              <a:t>Chapter</a:t>
            </a:r>
            <a:r>
              <a:rPr lang="en-US" smtClean="0"/>
              <a:t>: Ownership</a:t>
            </a:r>
            <a:endParaRPr lang="en-US" dirty="0" smtClean="0"/>
          </a:p>
          <a:p>
            <a:r>
              <a:rPr lang="en-US" dirty="0" smtClean="0"/>
              <a:t>Semester: 6</a:t>
            </a:r>
            <a:r>
              <a:rPr lang="en-US" baseline="30000" dirty="0" smtClean="0"/>
              <a:t>th</a:t>
            </a:r>
            <a:r>
              <a:rPr lang="en-US" dirty="0" smtClean="0"/>
              <a:t> </a:t>
            </a:r>
            <a:endParaRPr lang="en-US" dirty="0"/>
          </a:p>
        </p:txBody>
      </p:sp>
    </p:spTree>
    <p:extLst>
      <p:ext uri="{BB962C8B-B14F-4D97-AF65-F5344CB8AC3E}">
        <p14:creationId xmlns:p14="http://schemas.microsoft.com/office/powerpoint/2010/main" val="27320246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
            <a:ext cx="2743200" cy="731838"/>
          </a:xfrm>
        </p:spPr>
        <p:txBody>
          <a:bodyPr>
            <a:normAutofit/>
          </a:bodyPr>
          <a:lstStyle/>
          <a:p>
            <a:r>
              <a:rPr lang="en-US" sz="3100" b="1" dirty="0" smtClean="0">
                <a:solidFill>
                  <a:srgbClr val="C00000"/>
                </a:solidFill>
              </a:rPr>
              <a:t>Continued..</a:t>
            </a:r>
            <a:endParaRPr lang="en-US" sz="3600" b="1" dirty="0">
              <a:solidFill>
                <a:srgbClr val="C00000"/>
              </a:solidFill>
            </a:endParaRPr>
          </a:p>
        </p:txBody>
      </p:sp>
      <p:sp>
        <p:nvSpPr>
          <p:cNvPr id="3" name="Content Placeholder 2"/>
          <p:cNvSpPr>
            <a:spLocks noGrp="1"/>
          </p:cNvSpPr>
          <p:nvPr>
            <p:ph sz="quarter" idx="1"/>
          </p:nvPr>
        </p:nvSpPr>
        <p:spPr>
          <a:xfrm>
            <a:off x="152400" y="762000"/>
            <a:ext cx="8610600" cy="5943600"/>
          </a:xfrm>
        </p:spPr>
        <p:txBody>
          <a:bodyPr>
            <a:normAutofit/>
          </a:bodyPr>
          <a:lstStyle/>
          <a:p>
            <a:r>
              <a:rPr lang="en-US" sz="2000" b="1" dirty="0">
                <a:solidFill>
                  <a:srgbClr val="FF0000"/>
                </a:solidFill>
              </a:rPr>
              <a:t>Trust and Beneficial Ownership</a:t>
            </a:r>
          </a:p>
          <a:p>
            <a:pPr lvl="0"/>
            <a:r>
              <a:rPr lang="en-US" sz="2000" dirty="0"/>
              <a:t>Trust ownership is an instance of duplicate ownership. </a:t>
            </a:r>
          </a:p>
          <a:p>
            <a:pPr lvl="0"/>
            <a:r>
              <a:rPr lang="en-US" sz="2000" dirty="0"/>
              <a:t>Trust property is that which is owned by two persons at the same time. </a:t>
            </a:r>
          </a:p>
          <a:p>
            <a:pPr lvl="0"/>
            <a:r>
              <a:rPr lang="en-US" sz="2000" dirty="0"/>
              <a:t>The relation between the two owners is such that one of them is under an obligation to use his ownership for the benefit of the other. </a:t>
            </a:r>
          </a:p>
          <a:p>
            <a:pPr lvl="0"/>
            <a:r>
              <a:rPr lang="en-US" sz="2000" dirty="0"/>
              <a:t>The ownership is called beneficial ownership. </a:t>
            </a:r>
          </a:p>
          <a:p>
            <a:pPr lvl="0"/>
            <a:r>
              <a:rPr lang="en-US" sz="2000" dirty="0"/>
              <a:t>The ownership of a trustee is nominal and not real, but in the eye of law the trustee represents his beneficiary.</a:t>
            </a:r>
          </a:p>
          <a:p>
            <a:pPr lvl="0"/>
            <a:r>
              <a:rPr lang="en-US" sz="2000" dirty="0"/>
              <a:t>In a trust, the relationship between the two owners is such that one of them is under an obligation to use his ownership for the benefit of the other. </a:t>
            </a:r>
          </a:p>
          <a:p>
            <a:pPr lvl="0"/>
            <a:r>
              <a:rPr lang="en-US" sz="2000" dirty="0"/>
              <a:t>The former is called the trustee and his ownership is trust ownership. The latter is called the beneficiary and his ownership is called beneficial ownership.</a:t>
            </a:r>
          </a:p>
        </p:txBody>
      </p:sp>
    </p:spTree>
    <p:extLst>
      <p:ext uri="{BB962C8B-B14F-4D97-AF65-F5344CB8AC3E}">
        <p14:creationId xmlns:p14="http://schemas.microsoft.com/office/powerpoint/2010/main" val="4682881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152400"/>
            <a:ext cx="2057400" cy="579438"/>
          </a:xfrm>
        </p:spPr>
        <p:txBody>
          <a:bodyPr>
            <a:normAutofit fontScale="90000"/>
          </a:bodyPr>
          <a:lstStyle/>
          <a:p>
            <a:r>
              <a:rPr lang="en-US" sz="2000" b="1" dirty="0" smtClean="0">
                <a:solidFill>
                  <a:srgbClr val="C00000"/>
                </a:solidFill>
              </a:rPr>
              <a:t>Continued…… </a:t>
            </a:r>
            <a:endParaRPr lang="en-US" sz="2000" b="1" dirty="0">
              <a:solidFill>
                <a:srgbClr val="C00000"/>
              </a:solidFill>
            </a:endParaRPr>
          </a:p>
        </p:txBody>
      </p:sp>
      <p:sp>
        <p:nvSpPr>
          <p:cNvPr id="3" name="Content Placeholder 2"/>
          <p:cNvSpPr>
            <a:spLocks noGrp="1"/>
          </p:cNvSpPr>
          <p:nvPr>
            <p:ph sz="quarter" idx="1"/>
          </p:nvPr>
        </p:nvSpPr>
        <p:spPr>
          <a:xfrm>
            <a:off x="152400" y="762000"/>
            <a:ext cx="8610600" cy="6095999"/>
          </a:xfrm>
        </p:spPr>
        <p:txBody>
          <a:bodyPr>
            <a:normAutofit/>
          </a:bodyPr>
          <a:lstStyle/>
          <a:p>
            <a:pPr marL="0" marR="0">
              <a:lnSpc>
                <a:spcPct val="115000"/>
              </a:lnSpc>
              <a:spcBef>
                <a:spcPts val="0"/>
              </a:spcBef>
              <a:spcAft>
                <a:spcPts val="1000"/>
              </a:spcAft>
            </a:pPr>
            <a:r>
              <a:rPr lang="en-US" sz="2000" b="1" dirty="0">
                <a:solidFill>
                  <a:srgbClr val="FF0000"/>
                </a:solidFill>
                <a:latin typeface="Calibri"/>
                <a:ea typeface="Calibri"/>
                <a:cs typeface="Times New Roman"/>
              </a:rPr>
              <a:t>Legal and Equitable Ownership</a:t>
            </a:r>
            <a:endParaRPr lang="en-US" sz="1800" b="1" dirty="0">
              <a:solidFill>
                <a:srgbClr val="FF0000"/>
              </a:solidFill>
              <a:latin typeface="Calibri"/>
              <a:ea typeface="Calibri"/>
              <a:cs typeface="Times New Roman"/>
            </a:endParaRPr>
          </a:p>
          <a:p>
            <a:pPr marL="342900" lvl="0" indent="-342900">
              <a:lnSpc>
                <a:spcPct val="115000"/>
              </a:lnSpc>
              <a:spcBef>
                <a:spcPts val="0"/>
              </a:spcBef>
              <a:buFont typeface="Wingdings"/>
              <a:buChar char=""/>
            </a:pPr>
            <a:r>
              <a:rPr lang="en-US" sz="2000" dirty="0">
                <a:latin typeface="Calibri"/>
                <a:ea typeface="Calibri"/>
                <a:cs typeface="Times New Roman"/>
              </a:rPr>
              <a:t>Legal ownership is that which has its origin in the rules of common law and equitable ownership is that which proceeds from the rules of equity. </a:t>
            </a:r>
            <a:endParaRPr lang="en-US" sz="1800" dirty="0">
              <a:latin typeface="Calibri"/>
              <a:ea typeface="Calibri"/>
              <a:cs typeface="Times New Roman"/>
            </a:endParaRPr>
          </a:p>
          <a:p>
            <a:pPr marL="342900" lvl="0" indent="-342900">
              <a:lnSpc>
                <a:spcPct val="115000"/>
              </a:lnSpc>
              <a:spcBef>
                <a:spcPts val="0"/>
              </a:spcBef>
              <a:buFont typeface="Wingdings"/>
              <a:buChar char=""/>
            </a:pPr>
            <a:r>
              <a:rPr lang="en-US" sz="2000" dirty="0">
                <a:latin typeface="Calibri"/>
                <a:ea typeface="Calibri"/>
                <a:cs typeface="Times New Roman"/>
              </a:rPr>
              <a:t>In many cases, equity recognizes ownership where law does not recognize ownership owing to some legal defect.</a:t>
            </a:r>
            <a:endParaRPr lang="en-US" sz="1800" dirty="0">
              <a:latin typeface="Calibri"/>
              <a:ea typeface="Calibri"/>
              <a:cs typeface="Times New Roman"/>
            </a:endParaRPr>
          </a:p>
          <a:p>
            <a:pPr marL="342900" lvl="0" indent="-342900">
              <a:lnSpc>
                <a:spcPct val="115000"/>
              </a:lnSpc>
              <a:spcBef>
                <a:spcPts val="0"/>
              </a:spcBef>
              <a:buFont typeface="Wingdings"/>
              <a:buChar char=""/>
            </a:pPr>
            <a:r>
              <a:rPr lang="en-US" sz="2000" dirty="0">
                <a:latin typeface="Calibri"/>
                <a:ea typeface="Calibri"/>
                <a:cs typeface="Times New Roman"/>
              </a:rPr>
              <a:t>Legal rights may be enforced in rem but equitable rights are enforced in </a:t>
            </a:r>
            <a:r>
              <a:rPr lang="en-US" sz="2000" dirty="0" err="1">
                <a:latin typeface="Calibri"/>
                <a:ea typeface="Calibri"/>
                <a:cs typeface="Times New Roman"/>
              </a:rPr>
              <a:t>personam</a:t>
            </a:r>
            <a:r>
              <a:rPr lang="en-US" sz="2000" dirty="0">
                <a:latin typeface="Calibri"/>
                <a:ea typeface="Calibri"/>
                <a:cs typeface="Times New Roman"/>
              </a:rPr>
              <a:t> as equity acts in </a:t>
            </a:r>
            <a:r>
              <a:rPr lang="en-US" sz="2000" dirty="0" err="1">
                <a:latin typeface="Calibri"/>
                <a:ea typeface="Calibri"/>
                <a:cs typeface="Times New Roman"/>
              </a:rPr>
              <a:t>personam</a:t>
            </a:r>
            <a:r>
              <a:rPr lang="en-US" sz="2000" dirty="0">
                <a:latin typeface="Calibri"/>
                <a:ea typeface="Calibri"/>
                <a:cs typeface="Times New Roman"/>
              </a:rPr>
              <a:t>. </a:t>
            </a:r>
            <a:endParaRPr lang="en-US" sz="1800" dirty="0">
              <a:latin typeface="Calibri"/>
              <a:ea typeface="Calibri"/>
              <a:cs typeface="Times New Roman"/>
            </a:endParaRPr>
          </a:p>
          <a:p>
            <a:pPr marL="342900" lvl="0" indent="-342900">
              <a:lnSpc>
                <a:spcPct val="115000"/>
              </a:lnSpc>
              <a:spcBef>
                <a:spcPts val="0"/>
              </a:spcBef>
              <a:spcAft>
                <a:spcPts val="1000"/>
              </a:spcAft>
              <a:buFont typeface="Wingdings"/>
              <a:buChar char=""/>
            </a:pPr>
            <a:r>
              <a:rPr lang="en-US" sz="2000" dirty="0">
                <a:latin typeface="Calibri"/>
                <a:ea typeface="Calibri"/>
                <a:cs typeface="Times New Roman"/>
              </a:rPr>
              <a:t>One person may be the legal owner and another person the equitable owner of the same thing or right at the same time</a:t>
            </a:r>
            <a:r>
              <a:rPr lang="en-US" sz="2000" dirty="0" smtClean="0">
                <a:latin typeface="Calibri"/>
                <a:ea typeface="Calibri"/>
                <a:cs typeface="Times New Roman"/>
              </a:rPr>
              <a:t>.</a:t>
            </a:r>
            <a:endParaRPr lang="en-US" sz="1800" dirty="0">
              <a:latin typeface="Calibri"/>
              <a:ea typeface="Calibri"/>
              <a:cs typeface="Times New Roman"/>
            </a:endParaRPr>
          </a:p>
          <a:p>
            <a:pPr marL="342900" lvl="0" indent="-342900">
              <a:lnSpc>
                <a:spcPct val="115000"/>
              </a:lnSpc>
              <a:spcBef>
                <a:spcPts val="0"/>
              </a:spcBef>
              <a:buFont typeface="Wingdings"/>
              <a:buChar char=""/>
            </a:pPr>
            <a:r>
              <a:rPr lang="en-US" sz="2000" dirty="0">
                <a:latin typeface="Calibri"/>
                <a:ea typeface="Calibri"/>
                <a:cs typeface="Times New Roman"/>
              </a:rPr>
              <a:t>The equitable ownership of a legal right is different from the ownership of an equitable right. </a:t>
            </a:r>
            <a:endParaRPr lang="en-US" sz="1800" dirty="0" smtClean="0">
              <a:latin typeface="Calibri"/>
              <a:ea typeface="Calibri"/>
              <a:cs typeface="Times New Roman"/>
            </a:endParaRPr>
          </a:p>
          <a:p>
            <a:pPr marL="342900" lvl="0" indent="-342900">
              <a:lnSpc>
                <a:spcPct val="115000"/>
              </a:lnSpc>
              <a:spcBef>
                <a:spcPts val="0"/>
              </a:spcBef>
              <a:buFont typeface="Wingdings"/>
              <a:buChar char=""/>
            </a:pPr>
            <a:endParaRPr lang="en-US" sz="1800" dirty="0">
              <a:latin typeface="Calibri"/>
              <a:ea typeface="Calibri"/>
              <a:cs typeface="Times New Roman"/>
            </a:endParaRPr>
          </a:p>
          <a:p>
            <a:pPr marL="342900" lvl="0" indent="-342900">
              <a:lnSpc>
                <a:spcPct val="115000"/>
              </a:lnSpc>
              <a:spcBef>
                <a:spcPts val="0"/>
              </a:spcBef>
              <a:spcAft>
                <a:spcPts val="1000"/>
              </a:spcAft>
              <a:buFont typeface="Wingdings"/>
              <a:buChar char=""/>
            </a:pPr>
            <a:r>
              <a:rPr lang="en-US" sz="2000" dirty="0">
                <a:latin typeface="Calibri"/>
                <a:ea typeface="Calibri"/>
                <a:cs typeface="Times New Roman"/>
              </a:rPr>
              <a:t>The ownership of an equitable mortgage is different from the equitable ownership of a legal mortgage.</a:t>
            </a:r>
            <a:endParaRPr lang="en-US" sz="1800" dirty="0">
              <a:latin typeface="Calibri"/>
              <a:ea typeface="Calibri"/>
              <a:cs typeface="Times New Roman"/>
            </a:endParaRPr>
          </a:p>
          <a:p>
            <a:pPr>
              <a:buFont typeface="Wingdings" pitchFamily="2" charset="2"/>
              <a:buChar char="§"/>
            </a:pPr>
            <a:endParaRPr lang="en-US" sz="2000" dirty="0"/>
          </a:p>
          <a:p>
            <a:pPr>
              <a:buFont typeface="Wingdings" pitchFamily="2" charset="2"/>
              <a:buChar char="§"/>
            </a:pPr>
            <a:endParaRPr lang="en-US" sz="2000" dirty="0"/>
          </a:p>
        </p:txBody>
      </p:sp>
    </p:spTree>
    <p:extLst>
      <p:ext uri="{BB962C8B-B14F-4D97-AF65-F5344CB8AC3E}">
        <p14:creationId xmlns:p14="http://schemas.microsoft.com/office/powerpoint/2010/main" val="7037152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152400"/>
            <a:ext cx="3048000" cy="503238"/>
          </a:xfrm>
        </p:spPr>
        <p:txBody>
          <a:bodyPr>
            <a:noAutofit/>
          </a:bodyPr>
          <a:lstStyle/>
          <a:p>
            <a:r>
              <a:rPr lang="en-US" sz="2800" b="1" dirty="0" smtClean="0">
                <a:solidFill>
                  <a:srgbClr val="C00000"/>
                </a:solidFill>
              </a:rPr>
              <a:t>Continued…..</a:t>
            </a:r>
            <a:endParaRPr lang="en-US" sz="2800" b="1" dirty="0">
              <a:solidFill>
                <a:srgbClr val="C00000"/>
              </a:solidFill>
            </a:endParaRPr>
          </a:p>
        </p:txBody>
      </p:sp>
      <p:sp>
        <p:nvSpPr>
          <p:cNvPr id="3" name="Content Placeholder 2"/>
          <p:cNvSpPr>
            <a:spLocks noGrp="1"/>
          </p:cNvSpPr>
          <p:nvPr>
            <p:ph sz="quarter" idx="1"/>
          </p:nvPr>
        </p:nvSpPr>
        <p:spPr>
          <a:xfrm>
            <a:off x="304800" y="990600"/>
            <a:ext cx="8229600" cy="5334000"/>
          </a:xfrm>
        </p:spPr>
        <p:txBody>
          <a:bodyPr>
            <a:normAutofit fontScale="92500" lnSpcReduction="10000"/>
          </a:bodyPr>
          <a:lstStyle/>
          <a:p>
            <a:pPr>
              <a:buFont typeface="Wingdings" pitchFamily="2" charset="2"/>
              <a:buChar char="v"/>
            </a:pPr>
            <a:endParaRPr lang="en-US" dirty="0" smtClean="0"/>
          </a:p>
          <a:p>
            <a:r>
              <a:rPr lang="en-US" b="1" dirty="0"/>
              <a:t>Vested and Contingent Ownership</a:t>
            </a:r>
            <a:endParaRPr lang="en-US" dirty="0"/>
          </a:p>
          <a:p>
            <a:pPr lvl="0"/>
            <a:r>
              <a:rPr lang="en-US" dirty="0"/>
              <a:t>Ownership is either vested or contingent.</a:t>
            </a:r>
          </a:p>
          <a:p>
            <a:pPr lvl="0"/>
            <a:r>
              <a:rPr lang="en-US" dirty="0"/>
              <a:t>It is vested ownership when the title of the owner is already perfect. </a:t>
            </a:r>
          </a:p>
          <a:p>
            <a:pPr lvl="0"/>
            <a:r>
              <a:rPr lang="en-US" dirty="0"/>
              <a:t>Vested ownership is complete itself.  It is conditional on the happening of an event, which is certain.</a:t>
            </a:r>
          </a:p>
          <a:p>
            <a:pPr lvl="0"/>
            <a:r>
              <a:rPr lang="en-US" dirty="0"/>
              <a:t>In the case of vested ownership, ownership is absolute. </a:t>
            </a:r>
          </a:p>
          <a:p>
            <a:r>
              <a:rPr lang="en-US" dirty="0"/>
              <a:t> </a:t>
            </a:r>
          </a:p>
          <a:p>
            <a:r>
              <a:rPr lang="en-US" dirty="0"/>
              <a:t> </a:t>
            </a:r>
          </a:p>
          <a:p>
            <a:pPr lvl="0"/>
            <a:r>
              <a:rPr lang="en-US" dirty="0"/>
              <a:t>The word contingency means happening or non happening of an uncertain future event. A contingent ownership is one, which is incomplete, but becomes complete upon the contingency</a:t>
            </a:r>
            <a:r>
              <a:rPr lang="en-US" dirty="0" smtClean="0"/>
              <a:t>.</a:t>
            </a:r>
            <a:endParaRPr lang="en-US" dirty="0"/>
          </a:p>
        </p:txBody>
      </p:sp>
    </p:spTree>
    <p:extLst>
      <p:ext uri="{BB962C8B-B14F-4D97-AF65-F5344CB8AC3E}">
        <p14:creationId xmlns:p14="http://schemas.microsoft.com/office/powerpoint/2010/main" val="18471548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381000"/>
            <a:ext cx="5715000" cy="579438"/>
          </a:xfrm>
        </p:spPr>
        <p:txBody>
          <a:bodyPr>
            <a:normAutofit/>
          </a:bodyPr>
          <a:lstStyle/>
          <a:p>
            <a:r>
              <a:rPr lang="en-US" sz="2400" b="1" dirty="0" smtClean="0">
                <a:solidFill>
                  <a:srgbClr val="FF0000"/>
                </a:solidFill>
              </a:rPr>
              <a:t>Continued…….</a:t>
            </a:r>
            <a:endParaRPr lang="en-US" sz="2400" dirty="0">
              <a:solidFill>
                <a:srgbClr val="FF0000"/>
              </a:solidFill>
            </a:endParaRPr>
          </a:p>
        </p:txBody>
      </p:sp>
      <p:sp>
        <p:nvSpPr>
          <p:cNvPr id="5" name="Rectangle 4"/>
          <p:cNvSpPr/>
          <p:nvPr/>
        </p:nvSpPr>
        <p:spPr>
          <a:xfrm>
            <a:off x="228600" y="1066800"/>
            <a:ext cx="8458200" cy="7017306"/>
          </a:xfrm>
          <a:prstGeom prst="rect">
            <a:avLst/>
          </a:prstGeom>
        </p:spPr>
        <p:txBody>
          <a:bodyPr wrap="square">
            <a:spAutoFit/>
          </a:bodyPr>
          <a:lstStyle/>
          <a:p>
            <a:pPr marL="285750" lvl="0" indent="-285750">
              <a:buFont typeface="Arial" pitchFamily="34" charset="0"/>
              <a:buChar char="•"/>
            </a:pPr>
            <a:r>
              <a:rPr lang="en-US" b="1" dirty="0" smtClean="0"/>
              <a:t>It </a:t>
            </a:r>
            <a:r>
              <a:rPr lang="en-US" b="1" dirty="0"/>
              <a:t>is contingent ownership</a:t>
            </a:r>
            <a:r>
              <a:rPr lang="en-US" dirty="0"/>
              <a:t> when the title of the owner is yet imperfect but is capable of becoming perfect on the fulfillment of some condition.</a:t>
            </a:r>
          </a:p>
          <a:p>
            <a:pPr lvl="0"/>
            <a:endParaRPr lang="en-US" dirty="0" smtClean="0"/>
          </a:p>
          <a:p>
            <a:pPr marL="285750" lvl="0" indent="-285750">
              <a:buFont typeface="Arial" pitchFamily="34" charset="0"/>
              <a:buChar char="•"/>
            </a:pPr>
            <a:r>
              <a:rPr lang="en-US" dirty="0" smtClean="0"/>
              <a:t>In </a:t>
            </a:r>
            <a:r>
              <a:rPr lang="en-US" dirty="0"/>
              <a:t>the case of contingent ownership it is conditional. </a:t>
            </a:r>
            <a:endParaRPr lang="en-US" dirty="0" smtClean="0"/>
          </a:p>
          <a:p>
            <a:pPr lvl="0"/>
            <a:r>
              <a:rPr lang="en-US" dirty="0" smtClean="0"/>
              <a:t>For </a:t>
            </a:r>
            <a:r>
              <a:rPr lang="en-US" dirty="0"/>
              <a:t>instance, a testator may leave property to his wife for her life and on her death to A, if he is then alive, but if A is dead to B. Here A and B are both owners of the property in question, but their ownership is merely contingent. It must, however, be stated that contingent ownership of a thing is something more than a simple chance or possibility of becoming an owner. It is more than a mere </a:t>
            </a:r>
            <a:r>
              <a:rPr lang="en-US" dirty="0" err="1"/>
              <a:t>spes</a:t>
            </a:r>
            <a:r>
              <a:rPr lang="en-US" dirty="0"/>
              <a:t> </a:t>
            </a:r>
            <a:r>
              <a:rPr lang="en-US" dirty="0" err="1"/>
              <a:t>acquisitionis</a:t>
            </a:r>
            <a:r>
              <a:rPr lang="en-US" dirty="0"/>
              <a:t>. </a:t>
            </a:r>
            <a:endParaRPr lang="en-US" dirty="0" smtClean="0"/>
          </a:p>
          <a:p>
            <a:pPr lvl="0"/>
            <a:endParaRPr lang="en-US" dirty="0"/>
          </a:p>
          <a:p>
            <a:pPr marL="285750" lvl="0" indent="-285750">
              <a:buFont typeface="Arial" pitchFamily="34" charset="0"/>
              <a:buChar char="•"/>
            </a:pPr>
            <a:r>
              <a:rPr lang="en-US" dirty="0" smtClean="0"/>
              <a:t>A </a:t>
            </a:r>
            <a:r>
              <a:rPr lang="en-US" dirty="0"/>
              <a:t>contingent ownership is based upon the mere possibility of future acquisition, but it is based upon the present existence of an inchoate or incomplete title</a:t>
            </a:r>
            <a:r>
              <a:rPr lang="en-US" dirty="0" smtClean="0"/>
              <a:t>.</a:t>
            </a:r>
          </a:p>
          <a:p>
            <a:pPr lvl="0"/>
            <a:endParaRPr lang="en-US" dirty="0"/>
          </a:p>
          <a:p>
            <a:pPr marL="285750" indent="-285750">
              <a:buFont typeface="Arial" pitchFamily="34" charset="0"/>
              <a:buChar char="•"/>
            </a:pPr>
            <a:r>
              <a:rPr lang="en-US" dirty="0"/>
              <a:t>There is no distinction between legal and equitable estates in India. Under the Indian Trusts Act, a trustee is the legal owner of the trust property and the beneficiary has no direct interest in the trust property itself. However, he has a right against the trustees to compel them to carry out the provisions of the trust.</a:t>
            </a:r>
          </a:p>
          <a:p>
            <a:endParaRPr lang="en-US"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27611997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52400"/>
            <a:ext cx="4419600" cy="487362"/>
          </a:xfrm>
        </p:spPr>
        <p:txBody>
          <a:bodyPr>
            <a:normAutofit/>
          </a:bodyPr>
          <a:lstStyle/>
          <a:p>
            <a:r>
              <a:rPr lang="en-US" sz="2400" dirty="0" smtClean="0">
                <a:solidFill>
                  <a:srgbClr val="FF0000"/>
                </a:solidFill>
              </a:rPr>
              <a:t>Classification </a:t>
            </a:r>
            <a:r>
              <a:rPr lang="en-US" sz="2400" dirty="0" smtClean="0">
                <a:solidFill>
                  <a:srgbClr val="FF0000"/>
                </a:solidFill>
              </a:rPr>
              <a:t>continued..</a:t>
            </a:r>
            <a:endParaRPr lang="en-US" sz="2400" dirty="0">
              <a:solidFill>
                <a:srgbClr val="FF0000"/>
              </a:solidFill>
            </a:endParaRPr>
          </a:p>
        </p:txBody>
      </p:sp>
      <p:sp>
        <p:nvSpPr>
          <p:cNvPr id="3" name="Content Placeholder 2"/>
          <p:cNvSpPr>
            <a:spLocks noGrp="1"/>
          </p:cNvSpPr>
          <p:nvPr>
            <p:ph sz="quarter" idx="1"/>
          </p:nvPr>
        </p:nvSpPr>
        <p:spPr>
          <a:xfrm>
            <a:off x="152400" y="1143000"/>
            <a:ext cx="8610600" cy="5562600"/>
          </a:xfrm>
        </p:spPr>
        <p:txBody>
          <a:bodyPr>
            <a:normAutofit/>
          </a:bodyPr>
          <a:lstStyle/>
          <a:p>
            <a:r>
              <a:rPr lang="en-US" sz="2000" b="1" dirty="0">
                <a:solidFill>
                  <a:srgbClr val="FF0000"/>
                </a:solidFill>
              </a:rPr>
              <a:t>Sole Ownership and Co-ownership</a:t>
            </a:r>
            <a:endParaRPr lang="en-US" sz="2000" dirty="0">
              <a:solidFill>
                <a:srgbClr val="FF0000"/>
              </a:solidFill>
            </a:endParaRPr>
          </a:p>
          <a:p>
            <a:pPr lvl="0"/>
            <a:r>
              <a:rPr lang="en-US" sz="2000" dirty="0"/>
              <a:t>Ordinarily, a right is owned by one person only at a time. However, duplicate ownership is as much possible as sole ownership. </a:t>
            </a:r>
            <a:endParaRPr lang="en-US" sz="2000" dirty="0" smtClean="0"/>
          </a:p>
          <a:p>
            <a:pPr lvl="0"/>
            <a:r>
              <a:rPr lang="en-US" sz="2000" dirty="0" smtClean="0"/>
              <a:t>When </a:t>
            </a:r>
            <a:r>
              <a:rPr lang="en-US" sz="2000" dirty="0"/>
              <a:t>the ownership is vested in a single person, it is called sole ownership; when it is vested in two or more persons at the same time, it is called co-ownership, of which co-ownership is a species. </a:t>
            </a:r>
            <a:endParaRPr lang="en-US" sz="2000" dirty="0" smtClean="0"/>
          </a:p>
          <a:p>
            <a:pPr lvl="0"/>
            <a:r>
              <a:rPr lang="en-US" sz="2000" dirty="0" smtClean="0"/>
              <a:t>For </a:t>
            </a:r>
            <a:r>
              <a:rPr lang="en-US" sz="2000" dirty="0"/>
              <a:t>example, the members of a partnership firm are co-owners of the partnership property. </a:t>
            </a:r>
            <a:endParaRPr lang="en-US" sz="2000" dirty="0" smtClean="0"/>
          </a:p>
          <a:p>
            <a:pPr lvl="0"/>
            <a:r>
              <a:rPr lang="en-US" sz="2000" dirty="0" smtClean="0"/>
              <a:t>Under </a:t>
            </a:r>
            <a:r>
              <a:rPr lang="en-US" sz="2000" dirty="0"/>
              <a:t>the Indian law, a co-owner is entitled to three essential rights, namely</a:t>
            </a:r>
          </a:p>
          <a:p>
            <a:r>
              <a:rPr lang="en-US" sz="2000" dirty="0"/>
              <a:t>    Right to possession</a:t>
            </a:r>
          </a:p>
          <a:p>
            <a:r>
              <a:rPr lang="en-US" sz="2000" dirty="0"/>
              <a:t>    Right to enjoy the property</a:t>
            </a:r>
          </a:p>
          <a:p>
            <a:r>
              <a:rPr lang="en-US" sz="2000" dirty="0"/>
              <a:t>    Right to dispose</a:t>
            </a:r>
            <a:endParaRPr lang="en-US" sz="2000" dirty="0"/>
          </a:p>
        </p:txBody>
      </p:sp>
    </p:spTree>
    <p:extLst>
      <p:ext uri="{BB962C8B-B14F-4D97-AF65-F5344CB8AC3E}">
        <p14:creationId xmlns:p14="http://schemas.microsoft.com/office/powerpoint/2010/main" val="964017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467600" cy="487362"/>
          </a:xfrm>
        </p:spPr>
        <p:txBody>
          <a:bodyPr>
            <a:normAutofit fontScale="90000"/>
          </a:bodyPr>
          <a:lstStyle/>
          <a:p>
            <a:r>
              <a:rPr lang="en-US" dirty="0" smtClean="0">
                <a:solidFill>
                  <a:srgbClr val="FF0000"/>
                </a:solidFill>
              </a:rPr>
              <a:t>Classification ……….</a:t>
            </a:r>
            <a:endParaRPr lang="en-US" dirty="0">
              <a:solidFill>
                <a:srgbClr val="FF0000"/>
              </a:solidFill>
            </a:endParaRPr>
          </a:p>
        </p:txBody>
      </p:sp>
      <p:sp>
        <p:nvSpPr>
          <p:cNvPr id="3" name="Content Placeholder 2"/>
          <p:cNvSpPr>
            <a:spLocks noGrp="1"/>
          </p:cNvSpPr>
          <p:nvPr>
            <p:ph sz="quarter" idx="1"/>
          </p:nvPr>
        </p:nvSpPr>
        <p:spPr>
          <a:xfrm>
            <a:off x="152400" y="914400"/>
            <a:ext cx="8534400" cy="5791200"/>
          </a:xfrm>
        </p:spPr>
        <p:txBody>
          <a:bodyPr>
            <a:normAutofit/>
          </a:bodyPr>
          <a:lstStyle/>
          <a:p>
            <a:pPr fontAlgn="base"/>
            <a:r>
              <a:rPr lang="en-US" b="1" dirty="0">
                <a:solidFill>
                  <a:srgbClr val="FF0000"/>
                </a:solidFill>
              </a:rPr>
              <a:t>Vested and Contingent Ownership</a:t>
            </a:r>
            <a:endParaRPr lang="en-US" dirty="0">
              <a:solidFill>
                <a:srgbClr val="FF0000"/>
              </a:solidFill>
            </a:endParaRPr>
          </a:p>
          <a:p>
            <a:pPr fontAlgn="base"/>
            <a:r>
              <a:rPr lang="en-US" dirty="0"/>
              <a:t>All kinds of ownership may either be vested or contingent. </a:t>
            </a:r>
            <a:endParaRPr lang="en-US" dirty="0" smtClean="0"/>
          </a:p>
          <a:p>
            <a:pPr fontAlgn="base"/>
            <a:endParaRPr lang="en-US" dirty="0" smtClean="0"/>
          </a:p>
          <a:p>
            <a:pPr fontAlgn="base"/>
            <a:r>
              <a:rPr lang="en-US" dirty="0" smtClean="0"/>
              <a:t>Ownership </a:t>
            </a:r>
            <a:r>
              <a:rPr lang="en-US" dirty="0"/>
              <a:t>is vested ownership when the title of the person is perfect</a:t>
            </a:r>
            <a:r>
              <a:rPr lang="en-US" dirty="0" smtClean="0"/>
              <a:t>.</a:t>
            </a:r>
          </a:p>
          <a:p>
            <a:pPr marL="0" indent="0" fontAlgn="base">
              <a:buNone/>
            </a:pPr>
            <a:endParaRPr lang="en-US" dirty="0" smtClean="0"/>
          </a:p>
          <a:p>
            <a:pPr fontAlgn="base"/>
            <a:r>
              <a:rPr lang="en-US" dirty="0" smtClean="0"/>
              <a:t>On </a:t>
            </a:r>
            <a:r>
              <a:rPr lang="en-US" dirty="0"/>
              <a:t>the other hand, ownership can be said to be contingent if it is imperfect and can be perfected subject to the </a:t>
            </a:r>
            <a:r>
              <a:rPr lang="en-US" dirty="0" smtClean="0"/>
              <a:t>fulfillment </a:t>
            </a:r>
            <a:r>
              <a:rPr lang="en-US" dirty="0"/>
              <a:t>of certain conditions. </a:t>
            </a:r>
            <a:endParaRPr lang="en-US" dirty="0" smtClean="0"/>
          </a:p>
          <a:p>
            <a:pPr marL="0" indent="0" fontAlgn="base">
              <a:buNone/>
            </a:pPr>
            <a:endParaRPr lang="en-US" dirty="0" smtClean="0"/>
          </a:p>
          <a:p>
            <a:pPr fontAlgn="base"/>
            <a:r>
              <a:rPr lang="en-US" dirty="0" smtClean="0"/>
              <a:t>Thus</a:t>
            </a:r>
            <a:r>
              <a:rPr lang="en-US" dirty="0"/>
              <a:t>, contingent ownership is conditional in nature.</a:t>
            </a:r>
          </a:p>
          <a:p>
            <a:endParaRPr lang="en-US" dirty="0"/>
          </a:p>
        </p:txBody>
      </p:sp>
    </p:spTree>
    <p:extLst>
      <p:ext uri="{BB962C8B-B14F-4D97-AF65-F5344CB8AC3E}">
        <p14:creationId xmlns:p14="http://schemas.microsoft.com/office/powerpoint/2010/main" val="2157844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fontScale="92500" lnSpcReduction="20000"/>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mhkhalil@uop.edu.pk</a:t>
            </a:r>
            <a:endParaRPr lang="en-US" dirty="0"/>
          </a:p>
        </p:txBody>
      </p:sp>
      <p:pic>
        <p:nvPicPr>
          <p:cNvPr id="1026" name="Picture 2" descr="C:\Users\Hassan Khalil\Desktop\University_of_Peshawar_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8382000"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849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228600"/>
            <a:ext cx="2057400" cy="503238"/>
          </a:xfrm>
        </p:spPr>
        <p:txBody>
          <a:bodyPr>
            <a:normAutofit fontScale="90000"/>
          </a:bodyPr>
          <a:lstStyle/>
          <a:p>
            <a:r>
              <a:rPr lang="en-US" dirty="0" smtClean="0">
                <a:solidFill>
                  <a:srgbClr val="C00000"/>
                </a:solidFill>
              </a:rPr>
              <a:t>AGENDA</a:t>
            </a:r>
            <a:endParaRPr lang="en-US" dirty="0">
              <a:solidFill>
                <a:srgbClr val="C00000"/>
              </a:solidFill>
            </a:endParaRPr>
          </a:p>
        </p:txBody>
      </p:sp>
      <p:sp>
        <p:nvSpPr>
          <p:cNvPr id="3" name="Content Placeholder 2"/>
          <p:cNvSpPr>
            <a:spLocks noGrp="1"/>
          </p:cNvSpPr>
          <p:nvPr>
            <p:ph sz="quarter" idx="1"/>
          </p:nvPr>
        </p:nvSpPr>
        <p:spPr>
          <a:xfrm>
            <a:off x="685800" y="990600"/>
            <a:ext cx="7467600" cy="4873752"/>
          </a:xfrm>
        </p:spPr>
        <p:txBody>
          <a:bodyPr/>
          <a:lstStyle/>
          <a:p>
            <a:r>
              <a:rPr lang="en-US" dirty="0" smtClean="0"/>
              <a:t>Definition</a:t>
            </a:r>
            <a:endParaRPr lang="en-US" dirty="0"/>
          </a:p>
          <a:p>
            <a:r>
              <a:rPr lang="en-US" dirty="0" smtClean="0"/>
              <a:t>Ownership </a:t>
            </a:r>
            <a:endParaRPr lang="en-US" dirty="0"/>
          </a:p>
          <a:p>
            <a:r>
              <a:rPr lang="en-US" dirty="0" smtClean="0"/>
              <a:t>Kinds of ownership</a:t>
            </a:r>
            <a:endParaRPr lang="en-US" dirty="0"/>
          </a:p>
          <a:p>
            <a:r>
              <a:rPr lang="en-US" dirty="0" smtClean="0"/>
              <a:t>Conclusion</a:t>
            </a:r>
            <a:endParaRPr lang="en-US" dirty="0"/>
          </a:p>
          <a:p>
            <a:endParaRPr lang="en-US" dirty="0"/>
          </a:p>
        </p:txBody>
      </p:sp>
    </p:spTree>
    <p:extLst>
      <p:ext uri="{BB962C8B-B14F-4D97-AF65-F5344CB8AC3E}">
        <p14:creationId xmlns:p14="http://schemas.microsoft.com/office/powerpoint/2010/main" val="7918597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457200"/>
            <a:ext cx="3429000" cy="487362"/>
          </a:xfrm>
        </p:spPr>
        <p:txBody>
          <a:bodyPr>
            <a:normAutofit fontScale="90000"/>
          </a:bodyPr>
          <a:lstStyle/>
          <a:p>
            <a:r>
              <a:rPr lang="en-US" dirty="0" smtClean="0"/>
              <a:t>introduction</a:t>
            </a:r>
            <a:endParaRPr lang="en-US" dirty="0"/>
          </a:p>
        </p:txBody>
      </p:sp>
      <p:sp>
        <p:nvSpPr>
          <p:cNvPr id="3" name="Content Placeholder 2"/>
          <p:cNvSpPr>
            <a:spLocks noGrp="1"/>
          </p:cNvSpPr>
          <p:nvPr>
            <p:ph sz="quarter" idx="1"/>
          </p:nvPr>
        </p:nvSpPr>
        <p:spPr>
          <a:xfrm>
            <a:off x="76200" y="914400"/>
            <a:ext cx="8610600" cy="5559552"/>
          </a:xfrm>
        </p:spPr>
        <p:txBody>
          <a:bodyPr/>
          <a:lstStyle/>
          <a:p>
            <a:r>
              <a:rPr lang="en-US" dirty="0"/>
              <a:t> </a:t>
            </a:r>
            <a:r>
              <a:rPr lang="en-US" sz="2000" dirty="0"/>
              <a:t>Ownership refers to the relation that a person has with an object that he owns. </a:t>
            </a:r>
            <a:endParaRPr lang="en-US" sz="2000" dirty="0" smtClean="0"/>
          </a:p>
          <a:p>
            <a:r>
              <a:rPr lang="en-US" sz="2000" dirty="0" smtClean="0"/>
              <a:t>It </a:t>
            </a:r>
            <a:r>
              <a:rPr lang="en-US" sz="2000" dirty="0"/>
              <a:t>is an aggregate of all the rights that he has with regards to the said object. </a:t>
            </a:r>
            <a:endParaRPr lang="en-US" sz="2000" dirty="0" smtClean="0"/>
          </a:p>
          <a:p>
            <a:r>
              <a:rPr lang="en-US" sz="2000" dirty="0" smtClean="0"/>
              <a:t>These </a:t>
            </a:r>
            <a:r>
              <a:rPr lang="en-US" sz="2000" dirty="0"/>
              <a:t>rights are in rem, that is, they can be enforced against the whole world and not just any specific person. </a:t>
            </a:r>
            <a:endParaRPr lang="en-US" sz="2000" dirty="0" smtClean="0"/>
          </a:p>
          <a:p>
            <a:r>
              <a:rPr lang="en-US" sz="2000" dirty="0" smtClean="0"/>
              <a:t>The </a:t>
            </a:r>
            <a:r>
              <a:rPr lang="en-US" sz="2000" dirty="0"/>
              <a:t>concept of ownership flows from that of possession. </a:t>
            </a:r>
            <a:endParaRPr lang="en-US" sz="2000" dirty="0" smtClean="0"/>
          </a:p>
          <a:p>
            <a:r>
              <a:rPr lang="en-US" sz="2000" dirty="0" smtClean="0"/>
              <a:t>In </a:t>
            </a:r>
            <a:r>
              <a:rPr lang="en-US" sz="2000" dirty="0"/>
              <a:t>the primitive societies, there was no idea of ownership. </a:t>
            </a:r>
            <a:endParaRPr lang="en-US" sz="2000" dirty="0" smtClean="0"/>
          </a:p>
          <a:p>
            <a:r>
              <a:rPr lang="en-US" sz="2000" dirty="0" smtClean="0"/>
              <a:t>The </a:t>
            </a:r>
            <a:r>
              <a:rPr lang="en-US" sz="2000" dirty="0"/>
              <a:t>only concept that they identified with was that of possession. </a:t>
            </a:r>
            <a:endParaRPr lang="en-US" sz="2000" dirty="0" smtClean="0"/>
          </a:p>
          <a:p>
            <a:r>
              <a:rPr lang="en-US" sz="2000" dirty="0" smtClean="0"/>
              <a:t>It </a:t>
            </a:r>
            <a:r>
              <a:rPr lang="en-US" sz="2000" dirty="0"/>
              <a:t>was only after they started settling down by building homes and cultivating land that they developed the idea of ownership.</a:t>
            </a:r>
            <a:endParaRPr lang="en-US" sz="2000" dirty="0"/>
          </a:p>
        </p:txBody>
      </p:sp>
    </p:spTree>
    <p:extLst>
      <p:ext uri="{BB962C8B-B14F-4D97-AF65-F5344CB8AC3E}">
        <p14:creationId xmlns:p14="http://schemas.microsoft.com/office/powerpoint/2010/main" val="1716835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228600"/>
            <a:ext cx="2209800" cy="334962"/>
          </a:xfrm>
        </p:spPr>
        <p:txBody>
          <a:bodyPr>
            <a:normAutofit fontScale="90000"/>
          </a:bodyPr>
          <a:lstStyle/>
          <a:p>
            <a:r>
              <a:rPr lang="en-US" dirty="0" smtClean="0"/>
              <a:t>Definitions</a:t>
            </a:r>
            <a:endParaRPr lang="en-US" dirty="0"/>
          </a:p>
        </p:txBody>
      </p:sp>
      <p:sp>
        <p:nvSpPr>
          <p:cNvPr id="3" name="Content Placeholder 2"/>
          <p:cNvSpPr>
            <a:spLocks noGrp="1"/>
          </p:cNvSpPr>
          <p:nvPr>
            <p:ph sz="quarter" idx="1"/>
          </p:nvPr>
        </p:nvSpPr>
        <p:spPr>
          <a:xfrm>
            <a:off x="152400" y="609600"/>
            <a:ext cx="8686800" cy="5864352"/>
          </a:xfrm>
        </p:spPr>
        <p:txBody>
          <a:bodyPr>
            <a:normAutofit/>
          </a:bodyPr>
          <a:lstStyle/>
          <a:p>
            <a:r>
              <a:rPr lang="en-US" b="1" dirty="0" err="1" smtClean="0">
                <a:solidFill>
                  <a:srgbClr val="FF0000"/>
                </a:solidFill>
              </a:rPr>
              <a:t>Hibbert</a:t>
            </a:r>
            <a:r>
              <a:rPr lang="en-US" b="1" dirty="0" smtClean="0">
                <a:solidFill>
                  <a:srgbClr val="FF0000"/>
                </a:solidFill>
              </a:rPr>
              <a:t> </a:t>
            </a:r>
          </a:p>
          <a:p>
            <a:r>
              <a:rPr lang="en-US" dirty="0"/>
              <a:t>according </a:t>
            </a:r>
            <a:r>
              <a:rPr lang="en-US" dirty="0" smtClean="0"/>
              <a:t>to him </a:t>
            </a:r>
            <a:r>
              <a:rPr lang="en-US" dirty="0"/>
              <a:t>ownership includes four kinds of rights within itself</a:t>
            </a:r>
            <a:r>
              <a:rPr lang="en-US" dirty="0" smtClean="0"/>
              <a:t>.</a:t>
            </a:r>
          </a:p>
          <a:p>
            <a:endParaRPr lang="en-US" dirty="0"/>
          </a:p>
          <a:p>
            <a:r>
              <a:rPr lang="en-US" dirty="0" smtClean="0"/>
              <a:t>Right </a:t>
            </a:r>
            <a:r>
              <a:rPr lang="en-US" dirty="0"/>
              <a:t>to use a </a:t>
            </a:r>
            <a:r>
              <a:rPr lang="en-US" dirty="0" smtClean="0"/>
              <a:t>thing</a:t>
            </a:r>
          </a:p>
          <a:p>
            <a:endParaRPr lang="en-US" dirty="0"/>
          </a:p>
          <a:p>
            <a:r>
              <a:rPr lang="en-US" dirty="0" smtClean="0"/>
              <a:t>Right </a:t>
            </a:r>
            <a:r>
              <a:rPr lang="en-US" dirty="0"/>
              <a:t>to exclude others from using the </a:t>
            </a:r>
            <a:r>
              <a:rPr lang="en-US" dirty="0" smtClean="0"/>
              <a:t>thing</a:t>
            </a:r>
          </a:p>
          <a:p>
            <a:endParaRPr lang="en-US" dirty="0"/>
          </a:p>
          <a:p>
            <a:r>
              <a:rPr lang="en-US" dirty="0" smtClean="0"/>
              <a:t>Disposing </a:t>
            </a:r>
            <a:r>
              <a:rPr lang="en-US" dirty="0"/>
              <a:t>of the </a:t>
            </a:r>
            <a:r>
              <a:rPr lang="en-US" dirty="0" smtClean="0"/>
              <a:t>thing</a:t>
            </a:r>
          </a:p>
          <a:p>
            <a:endParaRPr lang="en-US" dirty="0"/>
          </a:p>
          <a:p>
            <a:r>
              <a:rPr lang="en-US" dirty="0" smtClean="0"/>
              <a:t>Right </a:t>
            </a:r>
            <a:r>
              <a:rPr lang="en-US" dirty="0"/>
              <a:t>to destroy it.</a:t>
            </a:r>
          </a:p>
          <a:p>
            <a:endParaRPr lang="en-US" dirty="0"/>
          </a:p>
          <a:p>
            <a:endParaRPr lang="en-US" dirty="0"/>
          </a:p>
        </p:txBody>
      </p:sp>
    </p:spTree>
    <p:extLst>
      <p:ext uri="{BB962C8B-B14F-4D97-AF65-F5344CB8AC3E}">
        <p14:creationId xmlns:p14="http://schemas.microsoft.com/office/powerpoint/2010/main" val="2747317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228600"/>
            <a:ext cx="2286000" cy="655638"/>
          </a:xfrm>
        </p:spPr>
        <p:txBody>
          <a:bodyPr>
            <a:normAutofit/>
          </a:bodyPr>
          <a:lstStyle/>
          <a:p>
            <a:r>
              <a:rPr lang="en-US" b="1" dirty="0" smtClean="0">
                <a:solidFill>
                  <a:srgbClr val="C00000"/>
                </a:solidFill>
              </a:rPr>
              <a:t>definition</a:t>
            </a:r>
            <a:endParaRPr lang="en-US" b="1" dirty="0">
              <a:solidFill>
                <a:srgbClr val="C00000"/>
              </a:solidFill>
            </a:endParaRPr>
          </a:p>
        </p:txBody>
      </p:sp>
      <p:sp>
        <p:nvSpPr>
          <p:cNvPr id="3" name="Content Placeholder 2"/>
          <p:cNvSpPr>
            <a:spLocks noGrp="1"/>
          </p:cNvSpPr>
          <p:nvPr>
            <p:ph sz="quarter" idx="1"/>
          </p:nvPr>
        </p:nvSpPr>
        <p:spPr>
          <a:xfrm>
            <a:off x="152400" y="914400"/>
            <a:ext cx="8534400" cy="5791200"/>
          </a:xfrm>
        </p:spPr>
        <p:txBody>
          <a:bodyPr>
            <a:normAutofit/>
          </a:bodyPr>
          <a:lstStyle/>
          <a:p>
            <a:pPr marL="0" indent="0">
              <a:buNone/>
            </a:pPr>
            <a:r>
              <a:rPr lang="en-US" b="1" dirty="0">
                <a:solidFill>
                  <a:srgbClr val="FF0000"/>
                </a:solidFill>
              </a:rPr>
              <a:t>Austin’s definition</a:t>
            </a:r>
          </a:p>
          <a:p>
            <a:pPr marL="0" indent="0">
              <a:buNone/>
            </a:pPr>
            <a:r>
              <a:rPr lang="en-US" sz="2000" dirty="0"/>
              <a:t>Austin while defining ownership has focused on the three main attributes of ownership, namely, indefinite user, unrestricted disposition and unlimited </a:t>
            </a:r>
            <a:r>
              <a:rPr lang="en-US" sz="2000" dirty="0" smtClean="0"/>
              <a:t>duration.</a:t>
            </a:r>
          </a:p>
          <a:p>
            <a:pPr marL="0" indent="0">
              <a:buNone/>
            </a:pPr>
            <a:endParaRPr lang="en-US" sz="2000" dirty="0"/>
          </a:p>
          <a:p>
            <a:pPr marL="0" indent="0">
              <a:buNone/>
            </a:pPr>
            <a:endParaRPr lang="en-US" sz="2000" dirty="0" smtClean="0"/>
          </a:p>
          <a:p>
            <a:pPr>
              <a:buFont typeface="Wingdings" pitchFamily="2" charset="2"/>
              <a:buChar char="§"/>
            </a:pPr>
            <a:r>
              <a:rPr lang="en-US" sz="2000" dirty="0" smtClean="0"/>
              <a:t>Indefinite User</a:t>
            </a:r>
          </a:p>
          <a:p>
            <a:pPr>
              <a:buFont typeface="Wingdings" pitchFamily="2" charset="2"/>
              <a:buChar char="§"/>
            </a:pPr>
            <a:r>
              <a:rPr lang="en-US" sz="2000" dirty="0" smtClean="0"/>
              <a:t>Unrestricted </a:t>
            </a:r>
            <a:r>
              <a:rPr lang="en-US" sz="2000" dirty="0"/>
              <a:t>Disposition</a:t>
            </a:r>
          </a:p>
          <a:p>
            <a:pPr>
              <a:buFont typeface="Wingdings" pitchFamily="2" charset="2"/>
              <a:buChar char="§"/>
            </a:pPr>
            <a:r>
              <a:rPr lang="en-US" sz="2000" dirty="0" smtClean="0"/>
              <a:t>Unlimited Duration</a:t>
            </a:r>
          </a:p>
          <a:p>
            <a:pPr>
              <a:buFont typeface="Wingdings" pitchFamily="2" charset="2"/>
              <a:buChar char="§"/>
            </a:pPr>
            <a:endParaRPr lang="en-US" sz="2000" dirty="0"/>
          </a:p>
          <a:p>
            <a:pPr marL="0" indent="0">
              <a:buNone/>
            </a:pPr>
            <a:r>
              <a:rPr lang="en-US" sz="2000" dirty="0"/>
              <a:t>The abolition of </a:t>
            </a:r>
            <a:r>
              <a:rPr lang="en-US" sz="2000" dirty="0" err="1"/>
              <a:t>Zamindari</a:t>
            </a:r>
            <a:r>
              <a:rPr lang="en-US" sz="2000" dirty="0"/>
              <a:t> system India , the abolition of privy purses, nationalization of Bank etc. are some example of the fact that the ownership can be cut short by the state for public purpose and its duration is not unlimited.</a:t>
            </a:r>
          </a:p>
          <a:p>
            <a:pPr marL="0" indent="0">
              <a:buNone/>
            </a:pPr>
            <a:endParaRPr lang="en-US" dirty="0"/>
          </a:p>
        </p:txBody>
      </p:sp>
    </p:spTree>
    <p:extLst>
      <p:ext uri="{BB962C8B-B14F-4D97-AF65-F5344CB8AC3E}">
        <p14:creationId xmlns:p14="http://schemas.microsoft.com/office/powerpoint/2010/main" val="720222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533400"/>
            <a:ext cx="2971800" cy="487362"/>
          </a:xfrm>
        </p:spPr>
        <p:txBody>
          <a:bodyPr>
            <a:normAutofit fontScale="90000"/>
          </a:bodyPr>
          <a:lstStyle/>
          <a:p>
            <a:r>
              <a:rPr lang="en-US" dirty="0" smtClean="0">
                <a:solidFill>
                  <a:srgbClr val="FF0000"/>
                </a:solidFill>
              </a:rPr>
              <a:t>Definition</a:t>
            </a:r>
            <a:endParaRPr lang="en-US" dirty="0">
              <a:solidFill>
                <a:srgbClr val="FF0000"/>
              </a:solidFill>
            </a:endParaRPr>
          </a:p>
        </p:txBody>
      </p:sp>
      <p:sp>
        <p:nvSpPr>
          <p:cNvPr id="3" name="Content Placeholder 2"/>
          <p:cNvSpPr>
            <a:spLocks noGrp="1"/>
          </p:cNvSpPr>
          <p:nvPr>
            <p:ph sz="quarter" idx="1"/>
          </p:nvPr>
        </p:nvSpPr>
        <p:spPr>
          <a:xfrm>
            <a:off x="228600" y="1371600"/>
            <a:ext cx="8610600" cy="5330952"/>
          </a:xfrm>
        </p:spPr>
        <p:txBody>
          <a:bodyPr/>
          <a:lstStyle/>
          <a:p>
            <a:r>
              <a:rPr lang="en-US" dirty="0">
                <a:solidFill>
                  <a:srgbClr val="FF0000"/>
                </a:solidFill>
              </a:rPr>
              <a:t>Holland’s definition</a:t>
            </a:r>
          </a:p>
          <a:p>
            <a:r>
              <a:rPr lang="en-US" dirty="0"/>
              <a:t>He defines ownership as plenary control over an object. According to him an owner has three rights on the subject </a:t>
            </a:r>
            <a:r>
              <a:rPr lang="en-US" dirty="0" smtClean="0"/>
              <a:t>owned</a:t>
            </a:r>
          </a:p>
          <a:p>
            <a:endParaRPr lang="en-US" dirty="0"/>
          </a:p>
          <a:p>
            <a:pPr marL="0" indent="0">
              <a:buNone/>
            </a:pPr>
            <a:endParaRPr lang="en-US" dirty="0"/>
          </a:p>
          <a:p>
            <a:r>
              <a:rPr lang="en-US" dirty="0" smtClean="0"/>
              <a:t>Possession</a:t>
            </a:r>
            <a:endParaRPr lang="en-US" dirty="0"/>
          </a:p>
          <a:p>
            <a:r>
              <a:rPr lang="en-US" dirty="0" smtClean="0"/>
              <a:t>Enjoyment</a:t>
            </a:r>
            <a:endParaRPr lang="en-US" dirty="0"/>
          </a:p>
          <a:p>
            <a:r>
              <a:rPr lang="en-US" dirty="0" smtClean="0"/>
              <a:t>Disposition</a:t>
            </a:r>
            <a:endParaRPr lang="en-US" dirty="0"/>
          </a:p>
          <a:p>
            <a:endParaRPr lang="en-US" dirty="0"/>
          </a:p>
        </p:txBody>
      </p:sp>
    </p:spTree>
    <p:extLst>
      <p:ext uri="{BB962C8B-B14F-4D97-AF65-F5344CB8AC3E}">
        <p14:creationId xmlns:p14="http://schemas.microsoft.com/office/powerpoint/2010/main" val="1207347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5334000" cy="579438"/>
          </a:xfrm>
        </p:spPr>
        <p:txBody>
          <a:bodyPr>
            <a:normAutofit/>
          </a:bodyPr>
          <a:lstStyle/>
          <a:p>
            <a:r>
              <a:rPr lang="en-US" b="1" dirty="0" smtClean="0">
                <a:solidFill>
                  <a:srgbClr val="C00000"/>
                </a:solidFill>
              </a:rPr>
              <a:t>Continued . . . .</a:t>
            </a:r>
            <a:endParaRPr lang="en-US" b="1" dirty="0">
              <a:solidFill>
                <a:srgbClr val="C00000"/>
              </a:solidFill>
            </a:endParaRPr>
          </a:p>
        </p:txBody>
      </p:sp>
      <p:sp>
        <p:nvSpPr>
          <p:cNvPr id="3" name="Content Placeholder 2"/>
          <p:cNvSpPr>
            <a:spLocks noGrp="1"/>
          </p:cNvSpPr>
          <p:nvPr>
            <p:ph sz="quarter" idx="1"/>
          </p:nvPr>
        </p:nvSpPr>
        <p:spPr>
          <a:xfrm>
            <a:off x="152400" y="990600"/>
            <a:ext cx="8534400" cy="5334000"/>
          </a:xfrm>
        </p:spPr>
        <p:txBody>
          <a:bodyPr>
            <a:normAutofit/>
          </a:bodyPr>
          <a:lstStyle/>
          <a:p>
            <a:r>
              <a:rPr lang="en-US" dirty="0">
                <a:solidFill>
                  <a:srgbClr val="FF0000"/>
                </a:solidFill>
              </a:rPr>
              <a:t>Salmond said that </a:t>
            </a:r>
          </a:p>
          <a:p>
            <a:pPr>
              <a:buFont typeface="Wingdings" pitchFamily="2" charset="2"/>
              <a:buChar char="v"/>
            </a:pPr>
            <a:endParaRPr lang="en-US" dirty="0" smtClean="0"/>
          </a:p>
          <a:p>
            <a:r>
              <a:rPr lang="en-US" sz="2000" dirty="0"/>
              <a:t>According to the Salmond ownership vests in the complex of rights which he exercises to the exclusive of all others. For Salmond what constitute ownership is a bundle of rights which in here resides in an individual. </a:t>
            </a:r>
            <a:r>
              <a:rPr lang="en-US" sz="2000" dirty="0" err="1"/>
              <a:t>Salmond’s</a:t>
            </a:r>
            <a:r>
              <a:rPr lang="en-US" sz="2000" dirty="0"/>
              <a:t> definition thus point out two attributes of ownership</a:t>
            </a:r>
            <a:r>
              <a:rPr lang="en-US" sz="2000" dirty="0" smtClean="0"/>
              <a:t>:</a:t>
            </a:r>
          </a:p>
          <a:p>
            <a:endParaRPr lang="en-US" sz="2000" dirty="0"/>
          </a:p>
          <a:p>
            <a:r>
              <a:rPr lang="en-US" sz="2000" dirty="0" smtClean="0"/>
              <a:t>Ownership </a:t>
            </a:r>
            <a:r>
              <a:rPr lang="en-US" sz="2000" dirty="0"/>
              <a:t>is a relation between a person and right that is vested in </a:t>
            </a:r>
            <a:r>
              <a:rPr lang="en-US" sz="2000" dirty="0" smtClean="0"/>
              <a:t>him</a:t>
            </a:r>
          </a:p>
          <a:p>
            <a:pPr marL="0" indent="0">
              <a:buNone/>
            </a:pPr>
            <a:endParaRPr lang="en-US" sz="2000" dirty="0"/>
          </a:p>
          <a:p>
            <a:r>
              <a:rPr lang="en-US" sz="2000" dirty="0" smtClean="0"/>
              <a:t>Ownership </a:t>
            </a:r>
            <a:r>
              <a:rPr lang="en-US" sz="2000" dirty="0"/>
              <a:t>is incorporeal body or form</a:t>
            </a:r>
          </a:p>
          <a:p>
            <a:endParaRPr lang="en-US" sz="2000" dirty="0"/>
          </a:p>
        </p:txBody>
      </p:sp>
    </p:spTree>
    <p:extLst>
      <p:ext uri="{BB962C8B-B14F-4D97-AF65-F5344CB8AC3E}">
        <p14:creationId xmlns:p14="http://schemas.microsoft.com/office/powerpoint/2010/main" val="3084432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5334000" cy="503238"/>
          </a:xfrm>
        </p:spPr>
        <p:txBody>
          <a:bodyPr>
            <a:normAutofit fontScale="90000"/>
          </a:bodyPr>
          <a:lstStyle/>
          <a:p>
            <a:r>
              <a:rPr lang="en-US" dirty="0" smtClean="0">
                <a:solidFill>
                  <a:srgbClr val="C00000"/>
                </a:solidFill>
              </a:rPr>
              <a:t>   </a:t>
            </a:r>
            <a:r>
              <a:rPr lang="en-US" sz="2700" dirty="0" smtClean="0">
                <a:solidFill>
                  <a:srgbClr val="C00000"/>
                </a:solidFill>
              </a:rPr>
              <a:t>             </a:t>
            </a:r>
            <a:r>
              <a:rPr lang="en-US" sz="2700" dirty="0">
                <a:solidFill>
                  <a:srgbClr val="C00000"/>
                </a:solidFill>
              </a:rPr>
              <a:t>KINDS OF OWNERSHIP</a:t>
            </a:r>
            <a:endParaRPr lang="en-US" sz="2700" dirty="0">
              <a:solidFill>
                <a:srgbClr val="C00000"/>
              </a:solidFill>
            </a:endParaRPr>
          </a:p>
        </p:txBody>
      </p:sp>
      <p:sp>
        <p:nvSpPr>
          <p:cNvPr id="6" name="Rectangle 5"/>
          <p:cNvSpPr/>
          <p:nvPr/>
        </p:nvSpPr>
        <p:spPr>
          <a:xfrm>
            <a:off x="228600" y="762000"/>
            <a:ext cx="8686800" cy="4524315"/>
          </a:xfrm>
          <a:prstGeom prst="rect">
            <a:avLst/>
          </a:prstGeom>
        </p:spPr>
        <p:txBody>
          <a:bodyPr wrap="square">
            <a:spAutoFit/>
          </a:bodyPr>
          <a:lstStyle/>
          <a:p>
            <a:pPr marL="285750" lvl="0" indent="-285750">
              <a:buFont typeface="Wingdings" pitchFamily="2" charset="2"/>
              <a:buChar char="§"/>
            </a:pPr>
            <a:r>
              <a:rPr lang="en-US" b="1" dirty="0">
                <a:solidFill>
                  <a:srgbClr val="FF0000"/>
                </a:solidFill>
              </a:rPr>
              <a:t>Corporeal and Incorporeal </a:t>
            </a:r>
            <a:r>
              <a:rPr lang="en-US" b="1" dirty="0" smtClean="0">
                <a:solidFill>
                  <a:srgbClr val="FF0000"/>
                </a:solidFill>
              </a:rPr>
              <a:t>Ownership</a:t>
            </a:r>
          </a:p>
          <a:p>
            <a:pPr marL="285750" lvl="0" indent="-285750">
              <a:buFont typeface="Wingdings" pitchFamily="2" charset="2"/>
              <a:buChar char="§"/>
            </a:pPr>
            <a:endParaRPr lang="en-US" b="1" dirty="0">
              <a:solidFill>
                <a:srgbClr val="FF0000"/>
              </a:solidFill>
            </a:endParaRPr>
          </a:p>
          <a:p>
            <a:pPr marL="285750" lvl="0" indent="-285750">
              <a:buFont typeface="Wingdings" pitchFamily="2" charset="2"/>
              <a:buChar char="§"/>
            </a:pPr>
            <a:endParaRPr lang="en-US" b="1" dirty="0">
              <a:solidFill>
                <a:srgbClr val="FF0000"/>
              </a:solidFill>
            </a:endParaRPr>
          </a:p>
          <a:p>
            <a:pPr marL="285750" lvl="0" indent="-285750">
              <a:buFont typeface="Wingdings" pitchFamily="2" charset="2"/>
              <a:buChar char="§"/>
            </a:pPr>
            <a:r>
              <a:rPr lang="en-US" dirty="0">
                <a:solidFill>
                  <a:srgbClr val="FF0000"/>
                </a:solidFill>
              </a:rPr>
              <a:t>Corporeal ownership </a:t>
            </a:r>
          </a:p>
          <a:p>
            <a:pPr marL="285750" lvl="0" indent="-285750">
              <a:buFont typeface="Wingdings" pitchFamily="2" charset="2"/>
              <a:buChar char="§"/>
            </a:pPr>
            <a:r>
              <a:rPr lang="en-US" dirty="0" smtClean="0"/>
              <a:t>It </a:t>
            </a:r>
            <a:r>
              <a:rPr lang="en-US" dirty="0"/>
              <a:t>is the ownership of a material object</a:t>
            </a:r>
            <a:r>
              <a:rPr lang="en-US" dirty="0" smtClean="0"/>
              <a:t>.</a:t>
            </a:r>
          </a:p>
          <a:p>
            <a:pPr marL="285750" lvl="0" indent="-285750">
              <a:buFont typeface="Wingdings" pitchFamily="2" charset="2"/>
              <a:buChar char="§"/>
            </a:pPr>
            <a:endParaRPr lang="en-US" dirty="0"/>
          </a:p>
          <a:p>
            <a:pPr marL="285750" lvl="0" indent="-285750">
              <a:buFont typeface="Wingdings" pitchFamily="2" charset="2"/>
              <a:buChar char="§"/>
            </a:pPr>
            <a:r>
              <a:rPr lang="en-US" dirty="0" smtClean="0"/>
              <a:t>Ownership </a:t>
            </a:r>
            <a:r>
              <a:rPr lang="en-US" dirty="0"/>
              <a:t>of a house, a table or a machine is corporeal ownership</a:t>
            </a:r>
            <a:r>
              <a:rPr lang="en-US" dirty="0" smtClean="0"/>
              <a:t>.</a:t>
            </a:r>
          </a:p>
          <a:p>
            <a:pPr marL="285750" lvl="0" indent="-285750">
              <a:buFont typeface="Wingdings" pitchFamily="2" charset="2"/>
              <a:buChar char="§"/>
            </a:pPr>
            <a:endParaRPr lang="en-US" dirty="0"/>
          </a:p>
          <a:p>
            <a:pPr marL="285750" lvl="0" indent="-285750">
              <a:buFont typeface="Wingdings" pitchFamily="2" charset="2"/>
              <a:buChar char="§"/>
            </a:pPr>
            <a:r>
              <a:rPr lang="en-US" dirty="0" smtClean="0"/>
              <a:t>The </a:t>
            </a:r>
            <a:r>
              <a:rPr lang="en-US" dirty="0"/>
              <a:t>distinction between corporeal and incorporeal ownership is connected with the distinction between corporeal and incorporeal things</a:t>
            </a:r>
            <a:r>
              <a:rPr lang="en-US" dirty="0" smtClean="0"/>
              <a:t>.</a:t>
            </a:r>
          </a:p>
          <a:p>
            <a:pPr marL="285750" lvl="0" indent="-285750">
              <a:buFont typeface="Wingdings" pitchFamily="2" charset="2"/>
              <a:buChar char="§"/>
            </a:pPr>
            <a:endParaRPr lang="en-US" dirty="0"/>
          </a:p>
          <a:p>
            <a:pPr marL="285750" lvl="0" indent="-285750">
              <a:buFont typeface="Wingdings" pitchFamily="2" charset="2"/>
              <a:buChar char="§"/>
            </a:pPr>
            <a:r>
              <a:rPr lang="en-US" dirty="0" smtClean="0"/>
              <a:t>Corporeal </a:t>
            </a:r>
            <a:r>
              <a:rPr lang="en-US" dirty="0"/>
              <a:t>ownership is described as ownership over tangible things</a:t>
            </a:r>
            <a:r>
              <a:rPr lang="en-US" dirty="0" smtClean="0"/>
              <a:t>.</a:t>
            </a:r>
          </a:p>
          <a:p>
            <a:pPr marL="285750" lvl="0" indent="-285750">
              <a:buFont typeface="Wingdings" pitchFamily="2" charset="2"/>
              <a:buChar char="§"/>
            </a:pPr>
            <a:endParaRPr lang="en-US" dirty="0"/>
          </a:p>
          <a:p>
            <a:pPr lvl="0"/>
            <a:endParaRPr lang="en-US" dirty="0"/>
          </a:p>
          <a:p>
            <a:pPr marL="285750" lvl="0" indent="-285750">
              <a:buFont typeface="Wingdings" pitchFamily="2" charset="2"/>
              <a:buChar char="§"/>
            </a:pPr>
            <a:r>
              <a:rPr lang="en-US" dirty="0" smtClean="0"/>
              <a:t>Corporeal </a:t>
            </a:r>
            <a:r>
              <a:rPr lang="en-US" dirty="0"/>
              <a:t>things are those which can be perceived and felt by the senses and which are tangible.</a:t>
            </a:r>
            <a:endParaRPr lang="en-US" dirty="0"/>
          </a:p>
        </p:txBody>
      </p:sp>
    </p:spTree>
    <p:extLst>
      <p:ext uri="{BB962C8B-B14F-4D97-AF65-F5344CB8AC3E}">
        <p14:creationId xmlns:p14="http://schemas.microsoft.com/office/powerpoint/2010/main" val="22407768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467600" cy="503238"/>
          </a:xfrm>
        </p:spPr>
        <p:txBody>
          <a:bodyPr>
            <a:noAutofit/>
          </a:bodyPr>
          <a:lstStyle/>
          <a:p>
            <a:r>
              <a:rPr lang="en-US" sz="2000" b="1" dirty="0" smtClean="0">
                <a:solidFill>
                  <a:srgbClr val="FF0000"/>
                </a:solidFill>
              </a:rPr>
              <a:t>Classification ……..</a:t>
            </a:r>
            <a:endParaRPr lang="en-US" sz="2000" dirty="0">
              <a:solidFill>
                <a:srgbClr val="FF0000"/>
              </a:solidFill>
            </a:endParaRPr>
          </a:p>
        </p:txBody>
      </p:sp>
      <p:sp>
        <p:nvSpPr>
          <p:cNvPr id="3" name="Content Placeholder 2"/>
          <p:cNvSpPr>
            <a:spLocks noGrp="1"/>
          </p:cNvSpPr>
          <p:nvPr>
            <p:ph sz="quarter" idx="1"/>
          </p:nvPr>
        </p:nvSpPr>
        <p:spPr>
          <a:xfrm>
            <a:off x="152400" y="838200"/>
            <a:ext cx="8534400" cy="5943600"/>
          </a:xfrm>
        </p:spPr>
        <p:txBody>
          <a:bodyPr>
            <a:normAutofit/>
          </a:bodyPr>
          <a:lstStyle/>
          <a:p>
            <a:pPr marL="0" marR="0">
              <a:lnSpc>
                <a:spcPct val="115000"/>
              </a:lnSpc>
              <a:spcBef>
                <a:spcPts val="0"/>
              </a:spcBef>
              <a:spcAft>
                <a:spcPts val="1000"/>
              </a:spcAft>
            </a:pPr>
            <a:r>
              <a:rPr lang="en-US" b="1" dirty="0">
                <a:solidFill>
                  <a:srgbClr val="FF0000"/>
                </a:solidFill>
                <a:latin typeface="Calibri"/>
                <a:ea typeface="Calibri"/>
                <a:cs typeface="Times New Roman"/>
              </a:rPr>
              <a:t>Incorporeal ownership</a:t>
            </a:r>
            <a:endParaRPr lang="en-US" sz="2000" dirty="0">
              <a:solidFill>
                <a:srgbClr val="FF0000"/>
              </a:solidFill>
              <a:latin typeface="Calibri"/>
              <a:ea typeface="Calibri"/>
              <a:cs typeface="Times New Roman"/>
            </a:endParaRPr>
          </a:p>
          <a:p>
            <a:pPr marL="342900" lvl="0" indent="-342900">
              <a:lnSpc>
                <a:spcPct val="115000"/>
              </a:lnSpc>
              <a:spcBef>
                <a:spcPts val="0"/>
              </a:spcBef>
              <a:buFont typeface="Wingdings"/>
              <a:buChar char=""/>
            </a:pPr>
            <a:r>
              <a:rPr lang="en-US" b="1" dirty="0">
                <a:latin typeface="Calibri"/>
                <a:ea typeface="Calibri"/>
                <a:cs typeface="Times New Roman"/>
              </a:rPr>
              <a:t>It</a:t>
            </a:r>
            <a:r>
              <a:rPr lang="en-US" dirty="0">
                <a:latin typeface="Calibri"/>
                <a:ea typeface="Calibri"/>
                <a:cs typeface="Times New Roman"/>
              </a:rPr>
              <a:t> is the ownership of a right. </a:t>
            </a:r>
            <a:endParaRPr lang="en-US" dirty="0" smtClean="0">
              <a:latin typeface="Calibri"/>
              <a:ea typeface="Calibri"/>
              <a:cs typeface="Times New Roman"/>
            </a:endParaRPr>
          </a:p>
          <a:p>
            <a:pPr marL="342900" lvl="0" indent="-342900">
              <a:lnSpc>
                <a:spcPct val="115000"/>
              </a:lnSpc>
              <a:spcBef>
                <a:spcPts val="0"/>
              </a:spcBef>
              <a:buFont typeface="Wingdings"/>
              <a:buChar char=""/>
            </a:pPr>
            <a:endParaRPr lang="en-US" sz="2000" dirty="0">
              <a:latin typeface="Calibri"/>
              <a:ea typeface="Calibri"/>
              <a:cs typeface="Times New Roman"/>
            </a:endParaRPr>
          </a:p>
          <a:p>
            <a:pPr marL="342900" lvl="0" indent="-342900">
              <a:lnSpc>
                <a:spcPct val="115000"/>
              </a:lnSpc>
              <a:spcBef>
                <a:spcPts val="0"/>
              </a:spcBef>
              <a:buFont typeface="Wingdings"/>
              <a:buChar char=""/>
            </a:pPr>
            <a:r>
              <a:rPr lang="en-US" dirty="0">
                <a:latin typeface="Calibri"/>
                <a:ea typeface="Calibri"/>
                <a:cs typeface="Times New Roman"/>
              </a:rPr>
              <a:t>Ownership of a copyright, a patent or a trademark is incorporeal ownership. </a:t>
            </a:r>
            <a:endParaRPr lang="en-US" dirty="0" smtClean="0">
              <a:latin typeface="Calibri"/>
              <a:ea typeface="Calibri"/>
              <a:cs typeface="Times New Roman"/>
            </a:endParaRPr>
          </a:p>
          <a:p>
            <a:pPr marL="342900" lvl="0" indent="-342900">
              <a:lnSpc>
                <a:spcPct val="115000"/>
              </a:lnSpc>
              <a:spcBef>
                <a:spcPts val="0"/>
              </a:spcBef>
              <a:buFont typeface="Wingdings"/>
              <a:buChar char=""/>
            </a:pPr>
            <a:endParaRPr lang="en-US" sz="2000" dirty="0">
              <a:latin typeface="Calibri"/>
              <a:ea typeface="Calibri"/>
              <a:cs typeface="Times New Roman"/>
            </a:endParaRPr>
          </a:p>
          <a:p>
            <a:pPr marL="342900" lvl="0" indent="-342900">
              <a:lnSpc>
                <a:spcPct val="115000"/>
              </a:lnSpc>
              <a:spcBef>
                <a:spcPts val="0"/>
              </a:spcBef>
              <a:spcAft>
                <a:spcPts val="1000"/>
              </a:spcAft>
              <a:buFont typeface="Wingdings"/>
              <a:buChar char=""/>
            </a:pPr>
            <a:r>
              <a:rPr lang="en-US" dirty="0">
                <a:latin typeface="Calibri"/>
                <a:ea typeface="Calibri"/>
                <a:cs typeface="Times New Roman"/>
              </a:rPr>
              <a:t>Copyright, patent, and trademark are all different types of intellectual property (IP). Although the three types of IP are very different, people often confuse them.</a:t>
            </a:r>
            <a:endParaRPr lang="en-US" sz="2000" dirty="0">
              <a:latin typeface="Calibri"/>
              <a:ea typeface="Calibri"/>
              <a:cs typeface="Times New Roman"/>
            </a:endParaRPr>
          </a:p>
          <a:p>
            <a:pPr>
              <a:buFont typeface="Wingdings" pitchFamily="2" charset="2"/>
              <a:buChar char="§"/>
            </a:pPr>
            <a:endParaRPr lang="en-US" dirty="0">
              <a:solidFill>
                <a:srgbClr val="FF0000"/>
              </a:solidFill>
            </a:endParaRPr>
          </a:p>
        </p:txBody>
      </p:sp>
    </p:spTree>
    <p:extLst>
      <p:ext uri="{BB962C8B-B14F-4D97-AF65-F5344CB8AC3E}">
        <p14:creationId xmlns:p14="http://schemas.microsoft.com/office/powerpoint/2010/main" val="18399821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2492</TotalTime>
  <Words>1117</Words>
  <Application>Microsoft Office PowerPoint</Application>
  <PresentationFormat>On-screen Show (4:3)</PresentationFormat>
  <Paragraphs>149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Oriel</vt:lpstr>
      <vt:lpstr>Jurisprudence-II</vt:lpstr>
      <vt:lpstr>AGENDA</vt:lpstr>
      <vt:lpstr>introduction</vt:lpstr>
      <vt:lpstr>Definitions</vt:lpstr>
      <vt:lpstr>definition</vt:lpstr>
      <vt:lpstr>Definition</vt:lpstr>
      <vt:lpstr>Continued . . . .</vt:lpstr>
      <vt:lpstr>                KINDS OF OWNERSHIP</vt:lpstr>
      <vt:lpstr>Classification ……..</vt:lpstr>
      <vt:lpstr>Continued..</vt:lpstr>
      <vt:lpstr>Continued…… </vt:lpstr>
      <vt:lpstr>Continued…..</vt:lpstr>
      <vt:lpstr>Continued…….</vt:lpstr>
      <vt:lpstr>Classification continued..</vt:lpstr>
      <vt:lpstr>Classification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Prohibited means &amp; methods of warfare</dc:title>
  <dc:creator>hassan khalil</dc:creator>
  <cp:lastModifiedBy>Hassan Khalil</cp:lastModifiedBy>
  <cp:revision>124</cp:revision>
  <dcterms:created xsi:type="dcterms:W3CDTF">2006-08-16T00:00:00Z</dcterms:created>
  <dcterms:modified xsi:type="dcterms:W3CDTF">2020-05-10T19:25:34Z</dcterms:modified>
</cp:coreProperties>
</file>